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636" r:id="rId2"/>
    <p:sldId id="638" r:id="rId3"/>
    <p:sldId id="642" r:id="rId4"/>
    <p:sldId id="643" r:id="rId5"/>
    <p:sldId id="256" r:id="rId6"/>
    <p:sldId id="263" r:id="rId7"/>
    <p:sldId id="576" r:id="rId8"/>
    <p:sldId id="646" r:id="rId9"/>
    <p:sldId id="647" r:id="rId10"/>
    <p:sldId id="637" r:id="rId11"/>
    <p:sldId id="654" r:id="rId12"/>
    <p:sldId id="648" r:id="rId13"/>
    <p:sldId id="639" r:id="rId14"/>
    <p:sldId id="649" r:id="rId15"/>
    <p:sldId id="608" r:id="rId16"/>
    <p:sldId id="650" r:id="rId17"/>
    <p:sldId id="651" r:id="rId18"/>
    <p:sldId id="652" r:id="rId19"/>
    <p:sldId id="653" r:id="rId20"/>
    <p:sldId id="351" r:id="rId21"/>
    <p:sldId id="463" r:id="rId22"/>
    <p:sldId id="615" r:id="rId2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765A00"/>
    <a:srgbClr val="BC8F00"/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4" autoAdjust="0"/>
    <p:restoredTop sz="91441" autoAdjust="0"/>
  </p:normalViewPr>
  <p:slideViewPr>
    <p:cSldViewPr snapToGrid="0">
      <p:cViewPr varScale="1">
        <p:scale>
          <a:sx n="81" d="100"/>
          <a:sy n="81" d="100"/>
        </p:scale>
        <p:origin x="90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A6C1-B0A7-4C65-9777-F5B3323CF083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51B3-9319-42D0-A550-90C1F3CDF3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4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7639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2157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3713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3406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846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7264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648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434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367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99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7032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1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23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64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468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1.007 (p) and 1.009 (n) if you want to be more exact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604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79305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Structure of an Atom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Atoms are made of three subatomic particles: </a:t>
            </a:r>
            <a:r>
              <a:rPr lang="en-AU" sz="2800" b="1" dirty="0"/>
              <a:t>protons</a:t>
            </a:r>
            <a:r>
              <a:rPr lang="en-AU" sz="2800" dirty="0"/>
              <a:t>, </a:t>
            </a:r>
            <a:r>
              <a:rPr lang="en-AU" sz="2800" b="1" dirty="0"/>
              <a:t>neutrons</a:t>
            </a:r>
            <a:r>
              <a:rPr lang="en-AU" sz="2800" dirty="0"/>
              <a:t> and </a:t>
            </a:r>
            <a:r>
              <a:rPr lang="en-AU" sz="2800" b="1" dirty="0"/>
              <a:t>electrons</a:t>
            </a:r>
            <a:r>
              <a:rPr lang="en-A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Protons and neutrons are found in the centre of an atom, which is called the </a:t>
            </a:r>
            <a:r>
              <a:rPr lang="en-AU" sz="2800" b="1" dirty="0"/>
              <a:t>nucleus</a:t>
            </a:r>
            <a:r>
              <a:rPr lang="en-A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Electrons orbit the nucleus at very high speeds.</a:t>
            </a:r>
          </a:p>
          <a:p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Some subatomic particles have electrical </a:t>
            </a:r>
            <a:br>
              <a:rPr lang="en-AU" sz="2800" dirty="0"/>
            </a:br>
            <a:r>
              <a:rPr lang="en-AU" sz="2800" dirty="0"/>
              <a:t>charges: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b="1" dirty="0"/>
              <a:t>Protons</a:t>
            </a:r>
            <a:r>
              <a:rPr lang="en-AU" sz="2800" dirty="0"/>
              <a:t> have a </a:t>
            </a:r>
            <a:r>
              <a:rPr lang="en-AU" sz="2800" b="1" dirty="0"/>
              <a:t>positive</a:t>
            </a:r>
            <a:r>
              <a:rPr lang="en-AU" sz="2800" dirty="0"/>
              <a:t> (+) </a:t>
            </a:r>
            <a:br>
              <a:rPr lang="en-AU" sz="2800" dirty="0"/>
            </a:br>
            <a:r>
              <a:rPr lang="en-AU" sz="2800" dirty="0"/>
              <a:t>charge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b="1" dirty="0"/>
              <a:t>Electrons</a:t>
            </a:r>
            <a:r>
              <a:rPr lang="en-AU" sz="2800" dirty="0"/>
              <a:t> have a </a:t>
            </a:r>
            <a:r>
              <a:rPr lang="en-AU" sz="2800" b="1" dirty="0"/>
              <a:t>negative</a:t>
            </a:r>
            <a:r>
              <a:rPr lang="en-AU" sz="2800" dirty="0"/>
              <a:t> (-) charge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b="1" dirty="0"/>
              <a:t>Neutrons</a:t>
            </a:r>
            <a:r>
              <a:rPr lang="en-AU" sz="2800" dirty="0"/>
              <a:t> are neutral and have </a:t>
            </a:r>
            <a:r>
              <a:rPr lang="en-AU" sz="2800" b="1" dirty="0"/>
              <a:t>no</a:t>
            </a:r>
            <a:r>
              <a:rPr lang="en-AU" sz="2800" dirty="0"/>
              <a:t> </a:t>
            </a:r>
            <a:r>
              <a:rPr lang="en-AU" sz="2800" b="1" dirty="0"/>
              <a:t>charge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926389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Which subatomic particles are negatively charged?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81850"/>
              </p:ext>
            </p:extLst>
          </p:nvPr>
        </p:nvGraphicFramePr>
        <p:xfrm>
          <a:off x="9523074" y="168934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are protons and electrons different to neutrons?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389057"/>
              </p:ext>
            </p:extLst>
          </p:nvPr>
        </p:nvGraphicFramePr>
        <p:xfrm>
          <a:off x="9523073" y="321848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are protons and neutrons different to electrons?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939997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Subatomic</a:t>
                      </a:r>
                      <a:r>
                        <a:rPr lang="en-AU" baseline="0" dirty="0"/>
                        <a:t>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21" y="3594417"/>
            <a:ext cx="2892058" cy="297981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722278"/>
              </p:ext>
            </p:extLst>
          </p:nvPr>
        </p:nvGraphicFramePr>
        <p:xfrm>
          <a:off x="6607187" y="160203"/>
          <a:ext cx="264672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6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Which subatomic particles are found in the nucleus?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45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sic Atomic Structure- A Look Inside the Ato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8000" end="760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54545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06923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Atomic Mass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mass of an atom is determined by </a:t>
            </a:r>
            <a:br>
              <a:rPr lang="en-AU" sz="2800" dirty="0"/>
            </a:br>
            <a:r>
              <a:rPr lang="en-AU" sz="2800" dirty="0"/>
              <a:t>the mass of its nucleus.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dirty="0"/>
              <a:t>Electrons are so light compared to protons </a:t>
            </a:r>
            <a:br>
              <a:rPr lang="en-AU" sz="2600" dirty="0"/>
            </a:br>
            <a:r>
              <a:rPr lang="en-AU" sz="2600" dirty="0"/>
              <a:t>and neutrons that they are usually not considered.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On the relative atomic scale, protons and neutrons both have masses of approximately 1 amu (atomic mass unit).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This allows us to work out the total mass of an atom by adding the number of protons and neutrons.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359710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Why are electrons not included in the atomic mass?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912969"/>
              </p:ext>
            </p:extLst>
          </p:nvPr>
        </p:nvGraphicFramePr>
        <p:xfrm>
          <a:off x="9523074" y="168934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do you find the atomic mass of an atom?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392430"/>
              </p:ext>
            </p:extLst>
          </p:nvPr>
        </p:nvGraphicFramePr>
        <p:xfrm>
          <a:off x="9523073" y="321848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atomic mass of the atom in the</a:t>
                      </a:r>
                      <a:r>
                        <a:rPr lang="en-AU" baseline="0" dirty="0"/>
                        <a:t> picture? How do you know?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59544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Subatomic</a:t>
                      </a:r>
                      <a:r>
                        <a:rPr lang="en-AU" baseline="0" dirty="0"/>
                        <a:t>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04" y="22179"/>
            <a:ext cx="2618238" cy="2697684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51056"/>
              </p:ext>
            </p:extLst>
          </p:nvPr>
        </p:nvGraphicFramePr>
        <p:xfrm>
          <a:off x="4139385" y="160203"/>
          <a:ext cx="264672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6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determines the mass of an atom?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54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88967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Atomic Mass 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mass number of an atom is found by adding the number of protons and neutrons.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Different isotopes are written with their atomic mass numbers after the element name,</a:t>
            </a:r>
            <a:br>
              <a:rPr lang="en-AU" sz="2800" dirty="0"/>
            </a:br>
            <a:r>
              <a:rPr lang="en-AU" sz="2800" dirty="0"/>
              <a:t>e.g. helium-4 or helium-5.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10942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the atomic mass number of each of these carbon atoms?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17887"/>
              </p:ext>
            </p:extLst>
          </p:nvPr>
        </p:nvGraphicFramePr>
        <p:xfrm>
          <a:off x="9523074" y="168934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Write the name of each carbon isotope below.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0773" r="2660"/>
          <a:stretch/>
        </p:blipFill>
        <p:spPr>
          <a:xfrm>
            <a:off x="5877812" y="2886760"/>
            <a:ext cx="6255246" cy="3971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BBBD21-7376-43CA-A0EC-51198058DF09}"/>
              </a:ext>
            </a:extLst>
          </p:cNvPr>
          <p:cNvSpPr/>
          <p:nvPr/>
        </p:nvSpPr>
        <p:spPr>
          <a:xfrm>
            <a:off x="5877812" y="6247417"/>
            <a:ext cx="747163" cy="610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84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710" t="6172" r="17216" b="6660"/>
          <a:stretch/>
        </p:blipFill>
        <p:spPr>
          <a:xfrm>
            <a:off x="6819152" y="3564615"/>
            <a:ext cx="3174783" cy="2854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" y="732983"/>
            <a:ext cx="91499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Atomic Symbols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An atomic symbol is a way of representing a specific isotope of an element.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An atomic symbol always includes: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The symbol of the element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The atomic number (in front of and</a:t>
            </a:r>
            <a:br>
              <a:rPr lang="en-AU" sz="2800" dirty="0"/>
            </a:br>
            <a:r>
              <a:rPr lang="en-AU" sz="2800" b="1" dirty="0"/>
              <a:t>below</a:t>
            </a:r>
            <a:r>
              <a:rPr lang="en-AU" sz="2800" dirty="0"/>
              <a:t> the element symbol)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The mass number (in front of and </a:t>
            </a:r>
            <a:br>
              <a:rPr lang="en-AU" sz="2800" dirty="0"/>
            </a:br>
            <a:r>
              <a:rPr lang="en-AU" sz="2800" b="1" dirty="0"/>
              <a:t>above</a:t>
            </a:r>
            <a:r>
              <a:rPr lang="en-AU" sz="2800" dirty="0"/>
              <a:t> the element symbol)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0" dirty="0"/>
              <a:t>This helium atom can be represented as</a:t>
            </a:r>
            <a:r>
              <a:rPr lang="en-AU" sz="2800" dirty="0">
                <a:latin typeface="Cambria Math" panose="02040503050406030204" pitchFamily="18" charset="0"/>
              </a:rPr>
              <a:t>:</a:t>
            </a:r>
            <a:endParaRPr lang="en-AU" sz="2800" b="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2272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three things does an atomic symbol include?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894585"/>
              </p:ext>
            </p:extLst>
          </p:nvPr>
        </p:nvGraphicFramePr>
        <p:xfrm>
          <a:off x="9523074" y="168934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Where is the atomic number written?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388"/>
              </p:ext>
            </p:extLst>
          </p:nvPr>
        </p:nvGraphicFramePr>
        <p:xfrm>
          <a:off x="9523072" y="294416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Write the atomic symbol</a:t>
                      </a:r>
                      <a:r>
                        <a:rPr lang="en-AU" baseline="0" dirty="0"/>
                        <a:t> for the lithium atom at the top of the slide.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194124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Subatomic</a:t>
                      </a:r>
                      <a:r>
                        <a:rPr lang="en-AU" baseline="0" dirty="0"/>
                        <a:t>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09772" y="5435052"/>
                <a:ext cx="946606" cy="897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A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AU" sz="2800" i="0">
                          <a:latin typeface="Cambria Math" panose="02040503050406030204" pitchFamily="18" charset="0"/>
                        </a:rPr>
                        <m:t>He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772" y="5435052"/>
                <a:ext cx="946606" cy="8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6358965" y="22428"/>
            <a:ext cx="3092664" cy="3156647"/>
            <a:chOff x="4512235" y="615576"/>
            <a:chExt cx="3334871" cy="3334871"/>
          </a:xfrm>
        </p:grpSpPr>
        <p:sp>
          <p:nvSpPr>
            <p:cNvPr id="17" name="Rectangle 16"/>
            <p:cNvSpPr/>
            <p:nvPr/>
          </p:nvSpPr>
          <p:spPr>
            <a:xfrm>
              <a:off x="4512235" y="615576"/>
              <a:ext cx="3334871" cy="3334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67468" y="758233"/>
              <a:ext cx="2892058" cy="297981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E334A7-11CB-4352-9182-279813D6248B}"/>
              </a:ext>
            </a:extLst>
          </p:cNvPr>
          <p:cNvSpPr txBox="1"/>
          <p:nvPr/>
        </p:nvSpPr>
        <p:spPr>
          <a:xfrm>
            <a:off x="310472" y="5855928"/>
            <a:ext cx="172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atomic number </a:t>
            </a:r>
            <a:r>
              <a:rPr lang="en-AU" sz="1400" dirty="0"/>
              <a:t>(protons)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E3AB0-8E98-4388-9F0C-D0930179CB4D}"/>
              </a:ext>
            </a:extLst>
          </p:cNvPr>
          <p:cNvSpPr txBox="1"/>
          <p:nvPr/>
        </p:nvSpPr>
        <p:spPr>
          <a:xfrm>
            <a:off x="-70789" y="5300403"/>
            <a:ext cx="2109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mass number </a:t>
            </a:r>
            <a:r>
              <a:rPr lang="en-AU" sz="1400" dirty="0"/>
              <a:t>(protons + neutrons)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1C376-BF00-4F17-80F0-9A4261583BCE}"/>
              </a:ext>
            </a:extLst>
          </p:cNvPr>
          <p:cNvSpPr txBox="1"/>
          <p:nvPr/>
        </p:nvSpPr>
        <p:spPr>
          <a:xfrm>
            <a:off x="3098427" y="5745074"/>
            <a:ext cx="172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element symbol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598A56-D85E-4E52-84DB-7A4BA6AD9988}"/>
              </a:ext>
            </a:extLst>
          </p:cNvPr>
          <p:cNvCxnSpPr>
            <a:cxnSpLocks/>
          </p:cNvCxnSpPr>
          <p:nvPr/>
        </p:nvCxnSpPr>
        <p:spPr>
          <a:xfrm flipV="1">
            <a:off x="2038983" y="5629469"/>
            <a:ext cx="18000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770308-1D64-4BBA-AB0B-702523AB1DE0}"/>
              </a:ext>
            </a:extLst>
          </p:cNvPr>
          <p:cNvCxnSpPr/>
          <p:nvPr/>
        </p:nvCxnSpPr>
        <p:spPr>
          <a:xfrm flipV="1">
            <a:off x="2038983" y="6150837"/>
            <a:ext cx="18000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2BA81F-43AC-46F0-BD87-44FF904E6FFE}"/>
              </a:ext>
            </a:extLst>
          </p:cNvPr>
          <p:cNvCxnSpPr>
            <a:cxnSpLocks/>
          </p:cNvCxnSpPr>
          <p:nvPr/>
        </p:nvCxnSpPr>
        <p:spPr>
          <a:xfrm flipH="1">
            <a:off x="2950526" y="5934939"/>
            <a:ext cx="1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4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" y="732983"/>
            <a:ext cx="61378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Atomic Symbols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An atomic symbol always includes: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The symbol of the element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The atomic number (in front of and </a:t>
            </a:r>
            <a:r>
              <a:rPr lang="en-AU" sz="2800" b="1" dirty="0"/>
              <a:t>below</a:t>
            </a:r>
            <a:r>
              <a:rPr lang="en-AU" sz="2800" dirty="0"/>
              <a:t> the element symbol)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The mass number (in front of and </a:t>
            </a:r>
            <a:r>
              <a:rPr lang="en-AU" sz="2800" b="1" dirty="0"/>
              <a:t>above</a:t>
            </a:r>
            <a:r>
              <a:rPr lang="en-AU" sz="2800" dirty="0"/>
              <a:t> the element symbol)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403821"/>
              </p:ext>
            </p:extLst>
          </p:nvPr>
        </p:nvGraphicFramePr>
        <p:xfrm>
          <a:off x="9523075" y="16020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With the person next to you, write the atomic symbol for each of the carbon atoms.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848204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Subatomic</a:t>
                      </a:r>
                      <a:r>
                        <a:rPr lang="en-AU" baseline="0" dirty="0"/>
                        <a:t>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0773" r="2660"/>
          <a:stretch/>
        </p:blipFill>
        <p:spPr>
          <a:xfrm>
            <a:off x="6137836" y="1700013"/>
            <a:ext cx="5848316" cy="37128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650591-BF6D-4998-A9C4-1FD80747FFA8}"/>
              </a:ext>
            </a:extLst>
          </p:cNvPr>
          <p:cNvSpPr/>
          <p:nvPr/>
        </p:nvSpPr>
        <p:spPr>
          <a:xfrm>
            <a:off x="6096000" y="4802324"/>
            <a:ext cx="747163" cy="610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966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4479985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Write an atomic symbol for this lithium isotope.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86841"/>
              </p:ext>
            </p:extLst>
          </p:nvPr>
        </p:nvGraphicFramePr>
        <p:xfrm>
          <a:off x="1243" y="830358"/>
          <a:ext cx="6715146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1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/>
                        <a:t>Representing</a:t>
                      </a:r>
                      <a:r>
                        <a:rPr lang="en-AU" sz="2000" baseline="0" dirty="0"/>
                        <a:t> Isotopes as Atomic Symbols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Write the element symbol.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Count the number of protons and write the </a:t>
                      </a:r>
                      <a:r>
                        <a:rPr lang="en-AU" sz="2000" b="1" baseline="0" dirty="0"/>
                        <a:t>atomic</a:t>
                      </a:r>
                      <a:r>
                        <a:rPr lang="en-AU" sz="2000" baseline="0" dirty="0"/>
                        <a:t> </a:t>
                      </a:r>
                      <a:r>
                        <a:rPr lang="en-AU" sz="2000" b="1" baseline="0" dirty="0"/>
                        <a:t>number</a:t>
                      </a:r>
                      <a:r>
                        <a:rPr lang="en-AU" sz="2000" baseline="0" dirty="0"/>
                        <a:t> in front of and </a:t>
                      </a:r>
                      <a:r>
                        <a:rPr lang="en-AU" sz="2000" b="1" baseline="0" dirty="0"/>
                        <a:t>below</a:t>
                      </a:r>
                      <a:r>
                        <a:rPr lang="en-AU" sz="2000" baseline="0" dirty="0"/>
                        <a:t> the element symbol.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/>
                        <a:t>Add up the number of protons and neutrons and write the </a:t>
                      </a:r>
                      <a:r>
                        <a:rPr lang="en-AU" sz="2000" b="1" baseline="0" dirty="0"/>
                        <a:t>mass number </a:t>
                      </a:r>
                      <a:r>
                        <a:rPr lang="en-AU" sz="2000" baseline="0" dirty="0"/>
                        <a:t>in front of and </a:t>
                      </a:r>
                      <a:r>
                        <a:rPr lang="en-AU" sz="2000" b="1" baseline="0" dirty="0"/>
                        <a:t>above</a:t>
                      </a:r>
                      <a:r>
                        <a:rPr lang="en-AU" sz="2000" baseline="0" dirty="0"/>
                        <a:t> the element symbol.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240" y="2403693"/>
            <a:ext cx="4116573" cy="4241483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359778"/>
              </p:ext>
            </p:extLst>
          </p:nvPr>
        </p:nvGraphicFramePr>
        <p:xfrm>
          <a:off x="9523070" y="16509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element symbol?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050631"/>
              </p:ext>
            </p:extLst>
          </p:nvPr>
        </p:nvGraphicFramePr>
        <p:xfrm>
          <a:off x="9523069" y="1452274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atomic number?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02686"/>
              </p:ext>
            </p:extLst>
          </p:nvPr>
        </p:nvGraphicFramePr>
        <p:xfrm>
          <a:off x="9523068" y="2739451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mass number?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71085" y="4524434"/>
                <a:ext cx="1087669" cy="1244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AU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AU" sz="4000" b="0" i="0" smtClean="0">
                          <a:latin typeface="Cambria Math" panose="02040503050406030204" pitchFamily="18" charset="0"/>
                        </a:rPr>
                        <m:t>Li</m:t>
                      </m:r>
                    </m:oMath>
                  </m:oMathPara>
                </a14:m>
                <a:endParaRPr lang="en-AU" sz="4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5" y="4524434"/>
                <a:ext cx="1087669" cy="1244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8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4479985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Write an atomic symbol for this beryllium isotope.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359778"/>
              </p:ext>
            </p:extLst>
          </p:nvPr>
        </p:nvGraphicFramePr>
        <p:xfrm>
          <a:off x="9523070" y="16509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element symbol?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050631"/>
              </p:ext>
            </p:extLst>
          </p:nvPr>
        </p:nvGraphicFramePr>
        <p:xfrm>
          <a:off x="9523069" y="1452274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atomic number?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98069"/>
              </p:ext>
            </p:extLst>
          </p:nvPr>
        </p:nvGraphicFramePr>
        <p:xfrm>
          <a:off x="9523068" y="2739451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mass number?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71085" y="4524434"/>
                <a:ext cx="1233543" cy="1240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AU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nor/>
                        </m:rPr>
                        <a:rPr lang="en-AU" sz="4000" b="0" i="0" smtClean="0">
                          <a:latin typeface="Cambria Math" panose="02040503050406030204" pitchFamily="18" charset="0"/>
                        </a:rPr>
                        <m:t>Be</m:t>
                      </m:r>
                    </m:oMath>
                  </m:oMathPara>
                </a14:m>
                <a:endParaRPr lang="en-AU" sz="4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5" y="4524434"/>
                <a:ext cx="1233543" cy="1240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5333390" y="2848740"/>
            <a:ext cx="4303414" cy="3984417"/>
            <a:chOff x="6848291" y="2600404"/>
            <a:chExt cx="4303414" cy="3984417"/>
          </a:xfrm>
        </p:grpSpPr>
        <p:pic>
          <p:nvPicPr>
            <p:cNvPr id="16" name="Picture 15" descr="Image result for rutherford atomic structure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4" t="10785" r="42066" b="2580"/>
            <a:stretch/>
          </p:blipFill>
          <p:spPr bwMode="auto">
            <a:xfrm>
              <a:off x="6848291" y="2600404"/>
              <a:ext cx="4189336" cy="3984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10097506" y="4546708"/>
              <a:ext cx="105419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AU" sz="2000" dirty="0"/>
                <a:t>Neutron</a:t>
              </a:r>
              <a:endParaRPr lang="en-AU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48738" y="4267490"/>
              <a:ext cx="8913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Proton</a:t>
              </a:r>
              <a:endParaRPr lang="en-AU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92493" y="5621528"/>
              <a:ext cx="10477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AU" sz="2000" dirty="0"/>
                <a:t>Electron</a:t>
              </a:r>
              <a:endParaRPr lang="en-AU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8927774" y="4467545"/>
              <a:ext cx="1227788" cy="76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8874457" y="4751931"/>
              <a:ext cx="1237659" cy="24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9045054" y="5831819"/>
              <a:ext cx="1057446" cy="10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B64485-A17E-4E94-A002-56588BD4C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272584"/>
              </p:ext>
            </p:extLst>
          </p:nvPr>
        </p:nvGraphicFramePr>
        <p:xfrm>
          <a:off x="1243" y="830358"/>
          <a:ext cx="6715146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1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/>
                        <a:t>Representing</a:t>
                      </a:r>
                      <a:r>
                        <a:rPr lang="en-AU" sz="2000" baseline="0" dirty="0"/>
                        <a:t> Isotopes as Atomic Symbols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Write the element symbol.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Count the number of protons and write the </a:t>
                      </a:r>
                      <a:r>
                        <a:rPr lang="en-AU" sz="2000" b="1" baseline="0" dirty="0"/>
                        <a:t>atomic</a:t>
                      </a:r>
                      <a:r>
                        <a:rPr lang="en-AU" sz="2000" baseline="0" dirty="0"/>
                        <a:t> </a:t>
                      </a:r>
                      <a:r>
                        <a:rPr lang="en-AU" sz="2000" b="1" baseline="0" dirty="0"/>
                        <a:t>number</a:t>
                      </a:r>
                      <a:r>
                        <a:rPr lang="en-AU" sz="2000" baseline="0" dirty="0"/>
                        <a:t> in front of and </a:t>
                      </a:r>
                      <a:r>
                        <a:rPr lang="en-AU" sz="2000" b="1" baseline="0" dirty="0"/>
                        <a:t>below</a:t>
                      </a:r>
                      <a:r>
                        <a:rPr lang="en-AU" sz="2000" baseline="0" dirty="0"/>
                        <a:t> the element symbol.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/>
                        <a:t>Add up the number of protons and neutrons and write the </a:t>
                      </a:r>
                      <a:r>
                        <a:rPr lang="en-AU" sz="2000" b="1" baseline="0" dirty="0"/>
                        <a:t>mass number </a:t>
                      </a:r>
                      <a:r>
                        <a:rPr lang="en-AU" sz="2000" baseline="0" dirty="0"/>
                        <a:t>in front of and </a:t>
                      </a:r>
                      <a:r>
                        <a:rPr lang="en-AU" sz="2000" b="1" baseline="0" dirty="0"/>
                        <a:t>above</a:t>
                      </a:r>
                      <a:r>
                        <a:rPr lang="en-AU" sz="2000" baseline="0" dirty="0"/>
                        <a:t> the element symbol.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73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4479985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Write an atomic symbol for this helium isotope.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359778"/>
              </p:ext>
            </p:extLst>
          </p:nvPr>
        </p:nvGraphicFramePr>
        <p:xfrm>
          <a:off x="9523070" y="16509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element symbol?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050631"/>
              </p:ext>
            </p:extLst>
          </p:nvPr>
        </p:nvGraphicFramePr>
        <p:xfrm>
          <a:off x="9523069" y="1452274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atomic number?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46317"/>
              </p:ext>
            </p:extLst>
          </p:nvPr>
        </p:nvGraphicFramePr>
        <p:xfrm>
          <a:off x="9523068" y="2739451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mass number?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71085" y="4524434"/>
                <a:ext cx="1272015" cy="1242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AU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AU" sz="4000" b="0" i="0" smtClean="0">
                          <a:latin typeface="Cambria Math" panose="02040503050406030204" pitchFamily="18" charset="0"/>
                        </a:rPr>
                        <m:t>He</m:t>
                      </m:r>
                    </m:oMath>
                  </m:oMathPara>
                </a14:m>
                <a:endParaRPr lang="en-AU" sz="4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5" y="4524434"/>
                <a:ext cx="1272015" cy="1242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Related image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" t="3850" b="5722"/>
          <a:stretch/>
        </p:blipFill>
        <p:spPr bwMode="auto">
          <a:xfrm>
            <a:off x="4230806" y="2946116"/>
            <a:ext cx="5292262" cy="36184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1EA4DF9-5A30-4062-B5CC-F5A5B38B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272584"/>
              </p:ext>
            </p:extLst>
          </p:nvPr>
        </p:nvGraphicFramePr>
        <p:xfrm>
          <a:off x="1243" y="830358"/>
          <a:ext cx="6715146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1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/>
                        <a:t>Representing</a:t>
                      </a:r>
                      <a:r>
                        <a:rPr lang="en-AU" sz="2000" baseline="0" dirty="0"/>
                        <a:t> Isotopes as Atomic Symbols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Write the element symbol.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Count the number of protons and write the </a:t>
                      </a:r>
                      <a:r>
                        <a:rPr lang="en-AU" sz="2000" b="1" baseline="0" dirty="0"/>
                        <a:t>atomic</a:t>
                      </a:r>
                      <a:r>
                        <a:rPr lang="en-AU" sz="2000" baseline="0" dirty="0"/>
                        <a:t> </a:t>
                      </a:r>
                      <a:r>
                        <a:rPr lang="en-AU" sz="2000" b="1" baseline="0" dirty="0"/>
                        <a:t>number</a:t>
                      </a:r>
                      <a:r>
                        <a:rPr lang="en-AU" sz="2000" baseline="0" dirty="0"/>
                        <a:t> in front of and </a:t>
                      </a:r>
                      <a:r>
                        <a:rPr lang="en-AU" sz="2000" b="1" baseline="0" dirty="0"/>
                        <a:t>below</a:t>
                      </a:r>
                      <a:r>
                        <a:rPr lang="en-AU" sz="2000" baseline="0" dirty="0"/>
                        <a:t> the element symbol.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/>
                        <a:t>Add up the number of protons and neutrons and write the </a:t>
                      </a:r>
                      <a:r>
                        <a:rPr lang="en-AU" sz="2000" b="1" baseline="0" dirty="0"/>
                        <a:t>mass number </a:t>
                      </a:r>
                      <a:r>
                        <a:rPr lang="en-AU" sz="2000" baseline="0" dirty="0"/>
                        <a:t>in front of and </a:t>
                      </a:r>
                      <a:r>
                        <a:rPr lang="en-AU" sz="2000" b="1" baseline="0" dirty="0"/>
                        <a:t>above</a:t>
                      </a:r>
                      <a:r>
                        <a:rPr lang="en-AU" sz="2000" baseline="0" dirty="0"/>
                        <a:t> the element symbol.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6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4479985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Write an atomic symbol for this carbon isotope.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359778"/>
              </p:ext>
            </p:extLst>
          </p:nvPr>
        </p:nvGraphicFramePr>
        <p:xfrm>
          <a:off x="9523070" y="16509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element symbol?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050631"/>
              </p:ext>
            </p:extLst>
          </p:nvPr>
        </p:nvGraphicFramePr>
        <p:xfrm>
          <a:off x="9523069" y="1452274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atomic number?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200138"/>
              </p:ext>
            </p:extLst>
          </p:nvPr>
        </p:nvGraphicFramePr>
        <p:xfrm>
          <a:off x="9523068" y="2739451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mass number?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71085" y="4524434"/>
                <a:ext cx="1241558" cy="1248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AU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40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AU" sz="4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5" y="4524434"/>
                <a:ext cx="1241558" cy="12488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Image result for rutherford atomic structure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9220" r="12782" b="9696"/>
          <a:stretch/>
        </p:blipFill>
        <p:spPr bwMode="auto">
          <a:xfrm>
            <a:off x="4828140" y="2848740"/>
            <a:ext cx="3615068" cy="39977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1EF784-FC1B-4733-9AE0-1F38518F1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272584"/>
              </p:ext>
            </p:extLst>
          </p:nvPr>
        </p:nvGraphicFramePr>
        <p:xfrm>
          <a:off x="1243" y="830358"/>
          <a:ext cx="6715146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1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/>
                        <a:t>Representing</a:t>
                      </a:r>
                      <a:r>
                        <a:rPr lang="en-AU" sz="2000" baseline="0" dirty="0"/>
                        <a:t> Isotopes as Atomic Symbols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Write the element symbol.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Count the number of protons and write the </a:t>
                      </a:r>
                      <a:r>
                        <a:rPr lang="en-AU" sz="2000" b="1" baseline="0" dirty="0"/>
                        <a:t>atomic</a:t>
                      </a:r>
                      <a:r>
                        <a:rPr lang="en-AU" sz="2000" baseline="0" dirty="0"/>
                        <a:t> </a:t>
                      </a:r>
                      <a:r>
                        <a:rPr lang="en-AU" sz="2000" b="1" baseline="0" dirty="0"/>
                        <a:t>number</a:t>
                      </a:r>
                      <a:r>
                        <a:rPr lang="en-AU" sz="2000" baseline="0" dirty="0"/>
                        <a:t> in front of and </a:t>
                      </a:r>
                      <a:r>
                        <a:rPr lang="en-AU" sz="2000" b="1" baseline="0" dirty="0"/>
                        <a:t>below</a:t>
                      </a:r>
                      <a:r>
                        <a:rPr lang="en-AU" sz="2000" baseline="0" dirty="0"/>
                        <a:t> the element symbol.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/>
                        <a:t>Add up the number of protons and neutrons and write the </a:t>
                      </a:r>
                      <a:r>
                        <a:rPr lang="en-AU" sz="2000" b="1" baseline="0" dirty="0"/>
                        <a:t>mass number </a:t>
                      </a:r>
                      <a:r>
                        <a:rPr lang="en-AU" sz="2000" baseline="0" dirty="0"/>
                        <a:t>in front of and </a:t>
                      </a:r>
                      <a:r>
                        <a:rPr lang="en-AU" sz="2000" b="1" baseline="0" dirty="0"/>
                        <a:t>above</a:t>
                      </a:r>
                      <a:r>
                        <a:rPr lang="en-AU" sz="2000" baseline="0" dirty="0"/>
                        <a:t> the element symbol.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23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4479985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Write an atomic symbol for this beryllium isotope.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359778"/>
              </p:ext>
            </p:extLst>
          </p:nvPr>
        </p:nvGraphicFramePr>
        <p:xfrm>
          <a:off x="9523070" y="16509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element symbol?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050631"/>
              </p:ext>
            </p:extLst>
          </p:nvPr>
        </p:nvGraphicFramePr>
        <p:xfrm>
          <a:off x="9523069" y="1452274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atomic number?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99068"/>
              </p:ext>
            </p:extLst>
          </p:nvPr>
        </p:nvGraphicFramePr>
        <p:xfrm>
          <a:off x="9523068" y="2739451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mass number?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71085" y="4524434"/>
                <a:ext cx="1233543" cy="1244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AU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AU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nor/>
                        </m:rPr>
                        <a:rPr lang="en-AU" sz="4000" b="0" i="0" smtClean="0">
                          <a:latin typeface="Cambria Math" panose="02040503050406030204" pitchFamily="18" charset="0"/>
                        </a:rPr>
                        <m:t>Be</m:t>
                      </m:r>
                    </m:oMath>
                  </m:oMathPara>
                </a14:m>
                <a:endParaRPr lang="en-AU" sz="4000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5" y="4524434"/>
                <a:ext cx="1233543" cy="1244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Image result for rutherford atomic structure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4" t="8016" r="17140" b="6941"/>
          <a:stretch/>
        </p:blipFill>
        <p:spPr bwMode="auto">
          <a:xfrm>
            <a:off x="3804172" y="3454069"/>
            <a:ext cx="5664834" cy="34039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2E728C-4E4C-4886-B3AB-D59AB8557E9B}"/>
              </a:ext>
            </a:extLst>
          </p:cNvPr>
          <p:cNvSpPr/>
          <p:nvPr/>
        </p:nvSpPr>
        <p:spPr>
          <a:xfrm>
            <a:off x="6677025" y="3811349"/>
            <a:ext cx="2791981" cy="4693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AE3DFE-88B5-41EF-9851-33F0E1B2D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17979"/>
              </p:ext>
            </p:extLst>
          </p:nvPr>
        </p:nvGraphicFramePr>
        <p:xfrm>
          <a:off x="1243" y="830358"/>
          <a:ext cx="6715146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1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/>
                        <a:t>Representing</a:t>
                      </a:r>
                      <a:r>
                        <a:rPr lang="en-AU" sz="2000" baseline="0" dirty="0"/>
                        <a:t> Isotopes as Atomic Symbols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Write the element symbol.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Count the number of protons and write the </a:t>
                      </a:r>
                      <a:r>
                        <a:rPr lang="en-AU" sz="2000" b="1" baseline="0" dirty="0"/>
                        <a:t>atomic</a:t>
                      </a:r>
                      <a:r>
                        <a:rPr lang="en-AU" sz="2000" baseline="0" dirty="0"/>
                        <a:t> </a:t>
                      </a:r>
                      <a:r>
                        <a:rPr lang="en-AU" sz="2000" b="1" baseline="0" dirty="0"/>
                        <a:t>number</a:t>
                      </a:r>
                      <a:r>
                        <a:rPr lang="en-AU" sz="2000" baseline="0" dirty="0"/>
                        <a:t> in front of and </a:t>
                      </a:r>
                      <a:r>
                        <a:rPr lang="en-AU" sz="2000" b="1" baseline="0" dirty="0"/>
                        <a:t>below</a:t>
                      </a:r>
                      <a:r>
                        <a:rPr lang="en-AU" sz="2000" baseline="0" dirty="0"/>
                        <a:t> the element symbol.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/>
                        <a:t>Add up the number of protons and neutrons and write the </a:t>
                      </a:r>
                      <a:r>
                        <a:rPr lang="en-AU" sz="2000" b="1" baseline="0" dirty="0"/>
                        <a:t>mass number </a:t>
                      </a:r>
                      <a:r>
                        <a:rPr lang="en-AU" sz="2000" baseline="0" dirty="0"/>
                        <a:t>in front of and </a:t>
                      </a:r>
                      <a:r>
                        <a:rPr lang="en-AU" sz="2000" b="1" baseline="0" dirty="0"/>
                        <a:t>above</a:t>
                      </a:r>
                      <a:r>
                        <a:rPr lang="en-AU" sz="2000" baseline="0" dirty="0"/>
                        <a:t> the element symbol.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68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2935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Structure of an Atom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number of protons in the nucleus of an atom determines which element the atom is.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All atoms of an element have the same number of protons.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For example, all carbon atoms have 6 protons.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This is referred to as the </a:t>
            </a:r>
            <a:r>
              <a:rPr lang="en-AU" sz="2800" b="1" dirty="0"/>
              <a:t>atomic number </a:t>
            </a:r>
            <a:r>
              <a:rPr lang="en-AU" sz="2800" dirty="0"/>
              <a:t>of the element.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241845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determines which type of element an atom is?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99131"/>
              </p:ext>
            </p:extLst>
          </p:nvPr>
        </p:nvGraphicFramePr>
        <p:xfrm>
          <a:off x="9523074" y="168934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An element has an atomic number of 32. How many protons are in its nucleus?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150357"/>
              </p:ext>
            </p:extLst>
          </p:nvPr>
        </p:nvGraphicFramePr>
        <p:xfrm>
          <a:off x="9523072" y="349280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atomic number of the atom in the picture? How do you know.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289158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Subatomic: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82" y="3674028"/>
            <a:ext cx="2892058" cy="29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3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20560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Different isotopes of an element can have different properties. For 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Uranium-235 can fuel nuclear reactors and weapons, while the much more common uranium-238 cannot.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Heavy water, which contains hydrogen-2 instead of hydrogen-1, is needed to run some types of nuclear reactors.</a:t>
            </a:r>
          </a:p>
          <a:p>
            <a:endParaRPr lang="en-AU" sz="2800" dirty="0"/>
          </a:p>
          <a:p>
            <a:r>
              <a:rPr lang="en-AU" sz="2800" dirty="0"/>
              <a:t>Atomic mass explains why some elements are heavier than others.</a:t>
            </a:r>
          </a:p>
          <a:p>
            <a:endParaRPr lang="en-AU" sz="2800" dirty="0"/>
          </a:p>
          <a:p>
            <a:r>
              <a:rPr lang="en-AU" sz="2800" dirty="0"/>
              <a:t>Understanding atomic symbols will help you represent isotopes clearly.</a:t>
            </a:r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1" y="2072798"/>
            <a:ext cx="11451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Which subatomic particles of an atom are used to calculate its mass? Why is the other subatomic particle not included?</a:t>
            </a:r>
            <a:endParaRPr lang="en-A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9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What is an isotope?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1488023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57D86-99B7-4295-994D-BA25464B1A90}"/>
              </a:ext>
            </a:extLst>
          </p:cNvPr>
          <p:cNvSpPr txBox="1"/>
          <p:nvPr/>
        </p:nvSpPr>
        <p:spPr>
          <a:xfrm>
            <a:off x="-2" y="3258725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E3605-FFA2-4D3E-988D-BB783EB6FD9F}"/>
              </a:ext>
            </a:extLst>
          </p:cNvPr>
          <p:cNvSpPr txBox="1"/>
          <p:nvPr/>
        </p:nvSpPr>
        <p:spPr>
          <a:xfrm>
            <a:off x="-2" y="3843500"/>
            <a:ext cx="3005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>
                <a:sym typeface="Wingdings" panose="05000000000000000000" pitchFamily="2" charset="2"/>
              </a:rPr>
              <a:t>Write the atomic symbol for the fluorine isotope.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70294" y="2120113"/>
            <a:ext cx="7866001" cy="4704645"/>
            <a:chOff x="4169653" y="2247236"/>
            <a:chExt cx="7766642" cy="4577522"/>
          </a:xfrm>
        </p:grpSpPr>
        <p:grpSp>
          <p:nvGrpSpPr>
            <p:cNvPr id="5" name="Group 4"/>
            <p:cNvGrpSpPr/>
            <p:nvPr/>
          </p:nvGrpSpPr>
          <p:grpSpPr>
            <a:xfrm>
              <a:off x="4169653" y="2247236"/>
              <a:ext cx="7766642" cy="4577522"/>
              <a:chOff x="4169653" y="2247236"/>
              <a:chExt cx="7766642" cy="4577522"/>
            </a:xfrm>
          </p:grpSpPr>
          <p:pic>
            <p:nvPicPr>
              <p:cNvPr id="11" name="Picture 10" descr="Image result for rutherford atomic structure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9" t="3075" r="3051" b="5255"/>
              <a:stretch/>
            </p:blipFill>
            <p:spPr bwMode="auto">
              <a:xfrm>
                <a:off x="4169653" y="2247236"/>
                <a:ext cx="7766642" cy="45775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0087155" y="324234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+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659884" y="34071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+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79654" y="361168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+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014084" y="34165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689813" y="43091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292077" y="443097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3086" y="497474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744300" y="43616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190256" y="44938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+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4EB1C54-B471-4752-9B01-9A115B98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541763"/>
              </p:ext>
            </p:extLst>
          </p:nvPr>
        </p:nvGraphicFramePr>
        <p:xfrm>
          <a:off x="5221149" y="111186"/>
          <a:ext cx="6715146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1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/>
                        <a:t>Representing</a:t>
                      </a:r>
                      <a:r>
                        <a:rPr lang="en-AU" sz="2000" baseline="0" dirty="0"/>
                        <a:t> Isotopes as Atomic Symbols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Write the element symbol.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Count the number of protons and write the </a:t>
                      </a:r>
                      <a:r>
                        <a:rPr lang="en-AU" sz="2000" b="1" baseline="0" dirty="0"/>
                        <a:t>atomic</a:t>
                      </a:r>
                      <a:r>
                        <a:rPr lang="en-AU" sz="2000" baseline="0" dirty="0"/>
                        <a:t> </a:t>
                      </a:r>
                      <a:r>
                        <a:rPr lang="en-AU" sz="2000" b="1" baseline="0" dirty="0"/>
                        <a:t>number</a:t>
                      </a:r>
                      <a:r>
                        <a:rPr lang="en-AU" sz="2000" baseline="0" dirty="0"/>
                        <a:t> in front of and </a:t>
                      </a:r>
                      <a:r>
                        <a:rPr lang="en-AU" sz="2000" b="1" baseline="0" dirty="0"/>
                        <a:t>below</a:t>
                      </a:r>
                      <a:r>
                        <a:rPr lang="en-AU" sz="2000" baseline="0" dirty="0"/>
                        <a:t> the element symbol.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AU" sz="2000" b="0" baseline="0" dirty="0"/>
                        <a:t>Add up the number of protons and neutrons and write the </a:t>
                      </a:r>
                      <a:r>
                        <a:rPr lang="en-AU" sz="2000" b="1" baseline="0" dirty="0"/>
                        <a:t>mass number </a:t>
                      </a:r>
                      <a:r>
                        <a:rPr lang="en-AU" sz="2000" baseline="0" dirty="0"/>
                        <a:t>in front of and </a:t>
                      </a:r>
                      <a:r>
                        <a:rPr lang="en-AU" sz="2000" b="1" baseline="0" dirty="0"/>
                        <a:t>above</a:t>
                      </a:r>
                      <a:r>
                        <a:rPr lang="en-AU" sz="2000" baseline="0" dirty="0"/>
                        <a:t> the element symbol.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02765" cy="1077218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</a:t>
            </a:r>
          </a:p>
          <a:p>
            <a:r>
              <a:rPr lang="en-AU" sz="3200" dirty="0"/>
              <a:t>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" y="1077218"/>
            <a:ext cx="28854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/>
              <a:t>Complete the text book questions on page 139.</a:t>
            </a:r>
          </a:p>
          <a:p>
            <a:endParaRPr lang="en-AU" sz="2200" dirty="0"/>
          </a:p>
          <a:p>
            <a:r>
              <a:rPr lang="en-AU" sz="2200" dirty="0"/>
              <a:t>Add another column to the table in Q1 and write atomic symbols for each atom.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00" t="2221" r="2361" b="3137"/>
          <a:stretch/>
        </p:blipFill>
        <p:spPr>
          <a:xfrm>
            <a:off x="2885455" y="0"/>
            <a:ext cx="9306545" cy="5297121"/>
          </a:xfrm>
          <a:prstGeom prst="rect">
            <a:avLst/>
          </a:prstGeom>
        </p:spPr>
      </p:pic>
      <p:pic>
        <p:nvPicPr>
          <p:cNvPr id="1026" name="Picture 2" descr="Image result for isotope pu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1192"/>
            <a:ext cx="2812473" cy="277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6590581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Describe the structure of the helium atom.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54981"/>
              </p:ext>
            </p:extLst>
          </p:nvPr>
        </p:nvGraphicFramePr>
        <p:xfrm>
          <a:off x="1243" y="830358"/>
          <a:ext cx="6635346" cy="2072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35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/>
                        <a:t>Describing the Structure</a:t>
                      </a:r>
                      <a:r>
                        <a:rPr lang="en-AU" sz="2400" baseline="0" dirty="0"/>
                        <a:t> of an Atom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State the number of protons and neutrons in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State the number of electrons orbiting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whether the atom is neutral or charged.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/>
                        <a:t>           neutral = number of protons and electrons is </a:t>
                      </a:r>
                      <a:r>
                        <a:rPr lang="en-AU" sz="2000" b="1" baseline="0" dirty="0"/>
                        <a:t>equal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/>
                        <a:t>           charged = number of protons and electrons is </a:t>
                      </a:r>
                      <a:r>
                        <a:rPr lang="en-AU" sz="2000" b="1" baseline="0" dirty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710" t="6172" r="17216" b="6660"/>
          <a:stretch/>
        </p:blipFill>
        <p:spPr>
          <a:xfrm>
            <a:off x="6983354" y="1278138"/>
            <a:ext cx="4709637" cy="423381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0" y="3789719"/>
            <a:ext cx="6590581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protons and ___ neutrons in the nucleus.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electrons orbiting the nucleus.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 atom is ________ because __________.</a:t>
            </a:r>
          </a:p>
        </p:txBody>
      </p:sp>
    </p:spTree>
    <p:extLst>
      <p:ext uri="{BB962C8B-B14F-4D97-AF65-F5344CB8AC3E}">
        <p14:creationId xmlns:p14="http://schemas.microsoft.com/office/powerpoint/2010/main" val="9747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6590581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Describe the structure of the carbon atom.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54981"/>
              </p:ext>
            </p:extLst>
          </p:nvPr>
        </p:nvGraphicFramePr>
        <p:xfrm>
          <a:off x="1243" y="830358"/>
          <a:ext cx="6635346" cy="2072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35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/>
                        <a:t>Describing the Structure</a:t>
                      </a:r>
                      <a:r>
                        <a:rPr lang="en-AU" sz="2400" baseline="0" dirty="0"/>
                        <a:t> of an Atom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State the number of protons and neutrons in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/>
                        <a:t>State the number of electrons orbiting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whether the atom is neutral or charged.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/>
                        <a:t>           neutral = number of protons and electrons is </a:t>
                      </a:r>
                      <a:r>
                        <a:rPr lang="en-AU" sz="2000" b="1" baseline="0" dirty="0"/>
                        <a:t>equal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/>
                        <a:t>           charged = number of protons and electrons is </a:t>
                      </a:r>
                      <a:r>
                        <a:rPr lang="en-AU" sz="2000" b="1" baseline="0" dirty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0" y="3789719"/>
            <a:ext cx="6590581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protons and ___ neutrons in the nucleus.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electrons orbiting the nucleus.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 atom is ________ because __________.</a:t>
            </a:r>
          </a:p>
        </p:txBody>
      </p:sp>
      <p:pic>
        <p:nvPicPr>
          <p:cNvPr id="14" name="Picture 13" descr="Image result for rutherford atomic structure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9220" r="12782" b="9696"/>
          <a:stretch/>
        </p:blipFill>
        <p:spPr bwMode="auto">
          <a:xfrm>
            <a:off x="7527163" y="1467642"/>
            <a:ext cx="4199573" cy="4644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37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ln w="38100">
            <a:solidFill>
              <a:schemeClr val="accent4"/>
            </a:solidFill>
          </a:ln>
        </p:spPr>
        <p:txBody>
          <a:bodyPr anchor="ctr"/>
          <a:lstStyle/>
          <a:p>
            <a:r>
              <a:rPr lang="en-AU" dirty="0"/>
              <a:t>Isotopes and Atomic Mass</a:t>
            </a:r>
            <a:br>
              <a:rPr lang="en-AU" dirty="0"/>
            </a:br>
            <a:r>
              <a:rPr lang="en-AU" sz="3600" dirty="0"/>
              <a:t>Year 9 Chemistry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46404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732983"/>
            <a:ext cx="9581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/>
              <a:t>Define isotopes of an element.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Calculate atomic mass for isotopes.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Write atomic symbols for isotopes.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53882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Look at the diagrams of the three lithium atoms.</a:t>
            </a:r>
          </a:p>
          <a:p>
            <a:endParaRPr lang="en-AU" sz="2800" dirty="0"/>
          </a:p>
          <a:p>
            <a:r>
              <a:rPr lang="en-AU" sz="2800" dirty="0"/>
              <a:t>Think, Pair, Share: How are these three atoms similar? How are </a:t>
            </a:r>
            <a:br>
              <a:rPr lang="en-AU" sz="2800" dirty="0"/>
            </a:br>
            <a:r>
              <a:rPr lang="en-AU" sz="2800" dirty="0"/>
              <a:t>they different?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8738"/>
          <a:stretch/>
        </p:blipFill>
        <p:spPr>
          <a:xfrm>
            <a:off x="4987332" y="3504026"/>
            <a:ext cx="7149832" cy="219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Structure of Atoms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Atoms are made of three subatomic particles: </a:t>
            </a:r>
            <a:r>
              <a:rPr lang="en-AU" sz="2800" b="1" dirty="0"/>
              <a:t>protons</a:t>
            </a:r>
            <a:r>
              <a:rPr lang="en-AU" sz="2800" dirty="0"/>
              <a:t>, </a:t>
            </a:r>
            <a:r>
              <a:rPr lang="en-AU" sz="2800" b="1" dirty="0"/>
              <a:t>neutrons</a:t>
            </a:r>
            <a:r>
              <a:rPr lang="en-AU" sz="2800" dirty="0"/>
              <a:t> and </a:t>
            </a:r>
            <a:r>
              <a:rPr lang="en-AU" sz="2800" b="1" dirty="0"/>
              <a:t>electrons</a:t>
            </a:r>
            <a:r>
              <a:rPr lang="en-A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Protons and neutrons are found in the centre of an atom, which is called the </a:t>
            </a:r>
            <a:r>
              <a:rPr lang="en-AU" sz="2800" b="1" dirty="0"/>
              <a:t>nucleus</a:t>
            </a:r>
            <a:r>
              <a:rPr lang="en-A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Electrons orbit the nucleus at very high speeds.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8615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Where would an electron be located?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85825"/>
              </p:ext>
            </p:extLst>
          </p:nvPr>
        </p:nvGraphicFramePr>
        <p:xfrm>
          <a:off x="9523072" y="141502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charge would the nucleus of an atom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163112"/>
              </p:ext>
            </p:extLst>
          </p:nvPr>
        </p:nvGraphicFramePr>
        <p:xfrm>
          <a:off x="9523072" y="294416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the phrase</a:t>
                      </a:r>
                      <a:r>
                        <a:rPr lang="en-AU" baseline="0" dirty="0"/>
                        <a:t> “subatomic particle” mean</a:t>
                      </a:r>
                      <a:r>
                        <a:rPr lang="en-AU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1224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Subatomic</a:t>
                      </a:r>
                      <a:r>
                        <a:rPr lang="en-AU" baseline="0" dirty="0"/>
                        <a:t>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Atomic 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Atoms of the same element all have the same number of protons in their nucleus.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number of protons is called the </a:t>
            </a:r>
            <a:r>
              <a:rPr lang="en-AU" sz="2800" b="1" dirty="0"/>
              <a:t>atomic number</a:t>
            </a:r>
            <a:r>
              <a:rPr lang="en-A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For example, all atoms of carbon have 6 protons, so its atomic number is 6.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83623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similar about all atoms of an element?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306708"/>
              </p:ext>
            </p:extLst>
          </p:nvPr>
        </p:nvGraphicFramePr>
        <p:xfrm>
          <a:off x="9523072" y="141502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Fluorine’s atomic number is 9. How many protons does it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713316"/>
              </p:ext>
            </p:extLst>
          </p:nvPr>
        </p:nvGraphicFramePr>
        <p:xfrm>
          <a:off x="9523072" y="294416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atom</a:t>
                      </a:r>
                      <a:r>
                        <a:rPr lang="en-AU" baseline="0" dirty="0"/>
                        <a:t> shown a carbon atom? Explain why or why not.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41693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Subatomic</a:t>
                      </a:r>
                      <a:r>
                        <a:rPr lang="en-AU" baseline="0" dirty="0"/>
                        <a:t>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0396"/>
          <a:stretch/>
        </p:blipFill>
        <p:spPr>
          <a:xfrm>
            <a:off x="5692714" y="3051141"/>
            <a:ext cx="3439783" cy="36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773"/>
          <a:stretch/>
        </p:blipFill>
        <p:spPr>
          <a:xfrm>
            <a:off x="4369330" y="3180272"/>
            <a:ext cx="5143500" cy="31785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5230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Isotopes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Atoms of the same element all have the same number of protons, but the number of </a:t>
            </a:r>
            <a:r>
              <a:rPr lang="en-AU" sz="2800" b="1" dirty="0"/>
              <a:t>neutrons</a:t>
            </a:r>
            <a:r>
              <a:rPr lang="en-AU" sz="2800" dirty="0"/>
              <a:t> can be different.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Atoms of the same element with different numbers of neutrons are called </a:t>
            </a:r>
            <a:r>
              <a:rPr lang="en-AU" sz="2800" b="1" dirty="0"/>
              <a:t>isotopes</a:t>
            </a:r>
            <a:r>
              <a:rPr lang="en-A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For example, carbon </a:t>
            </a:r>
            <a:br>
              <a:rPr lang="en-AU" sz="2800" dirty="0"/>
            </a:br>
            <a:r>
              <a:rPr lang="en-AU" sz="2800" dirty="0"/>
              <a:t>isotopes all have 6 protons, </a:t>
            </a:r>
            <a:br>
              <a:rPr lang="en-AU" sz="2800" dirty="0"/>
            </a:br>
            <a:r>
              <a:rPr lang="en-AU" sz="2800" dirty="0"/>
              <a:t>but they have different </a:t>
            </a:r>
            <a:br>
              <a:rPr lang="en-AU" sz="2800" dirty="0"/>
            </a:br>
            <a:r>
              <a:rPr lang="en-AU" sz="2800" dirty="0"/>
              <a:t>numbers 	of neutrons</a:t>
            </a:r>
            <a:br>
              <a:rPr lang="en-AU" sz="2800" dirty="0"/>
            </a:br>
            <a:r>
              <a:rPr lang="en-AU" sz="2800" dirty="0"/>
              <a:t>(6, 7, and 8).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90132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in the nucleus of an element can change?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37382"/>
              </p:ext>
            </p:extLst>
          </p:nvPr>
        </p:nvGraphicFramePr>
        <p:xfrm>
          <a:off x="9523072" y="141502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Explain what is meant by the term ‘isotope’.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59710"/>
              </p:ext>
            </p:extLst>
          </p:nvPr>
        </p:nvGraphicFramePr>
        <p:xfrm>
          <a:off x="9523072" y="266984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Why are the three atoms</a:t>
                      </a:r>
                      <a:r>
                        <a:rPr lang="en-AU" baseline="0" dirty="0"/>
                        <a:t> shown classified as isotopes?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841011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Subatomic</a:t>
                      </a:r>
                      <a:r>
                        <a:rPr lang="en-AU" baseline="0" dirty="0"/>
                        <a:t>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8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49978</TotalTime>
  <Words>1919</Words>
  <Application>Microsoft Office PowerPoint</Application>
  <PresentationFormat>Widescreen</PresentationFormat>
  <Paragraphs>284</Paragraphs>
  <Slides>22</Slides>
  <Notes>17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Isotopes and Atomic Mass Year 9 Chemistry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Nathan Axtens</cp:lastModifiedBy>
  <cp:revision>881</cp:revision>
  <cp:lastPrinted>2019-08-14T00:04:28Z</cp:lastPrinted>
  <dcterms:created xsi:type="dcterms:W3CDTF">2017-01-28T08:32:28Z</dcterms:created>
  <dcterms:modified xsi:type="dcterms:W3CDTF">2020-10-15T02:21:01Z</dcterms:modified>
</cp:coreProperties>
</file>